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handoutMasterIdLst>
    <p:handoutMasterId r:id="rId8"/>
  </p:handoutMasterIdLst>
  <p:sldIdLst>
    <p:sldId id="277" r:id="rId2"/>
    <p:sldId id="274" r:id="rId3"/>
    <p:sldId id="276" r:id="rId4"/>
    <p:sldId id="275" r:id="rId5"/>
    <p:sldId id="278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48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E0F58C-462D-42C9-8716-D13FECEC9A30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6C3DB5-4DF7-4FC3-A87C-A5E4505A736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783360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62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F84D00AC-F13E-D544-50A4-89C41700C1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E17C1F7-B547-2E81-B5B2-32B68C2797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C983EF0-1CAB-A0C4-19BB-EB745A7286B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01F30D81-C41E-64C5-5B35-0C14CC94AC07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C0D4BB0B-B3AE-3381-B7B5-A4E94D2691E1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DA106CEF-C152-7A13-D58A-BC442F52F778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24929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457200" marR="0" lvl="0" indent="-45720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è"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J’apprends les nombres de 60 à 100.</a:t>
              </a:r>
            </a:p>
            <a:p>
              <a:pPr marL="457200" marR="0" lvl="0" indent="-45720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è"/>
                <a:tabLst/>
                <a:defRPr/>
              </a:pPr>
              <a:r>
                <a:rPr lang="fr-FR" sz="3200" b="1" dirty="0">
                  <a:solidFill>
                    <a:prstClr val="white"/>
                  </a:solidFill>
                  <a:latin typeface="Calibri" panose="020F0502020204030204"/>
                </a:rPr>
                <a:t>Je résous un problème atypique.</a:t>
              </a:r>
              <a:endParaRPr kumimoji="0" lang="fr-FR" sz="32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6F808CB8-7104-F0C7-4DD9-566904F12B7E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691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J’observe.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118B941A-935E-3403-E051-E3449398F3CE}"/>
              </a:ext>
            </a:extLst>
          </p:cNvPr>
          <p:cNvSpPr txBox="1"/>
          <p:nvPr/>
        </p:nvSpPr>
        <p:spPr>
          <a:xfrm>
            <a:off x="2976748" y="1341911"/>
            <a:ext cx="38911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4d 13u = …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41E38AF7-35B4-D374-7CFA-DED809B85CB3}"/>
              </a:ext>
            </a:extLst>
          </p:cNvPr>
          <p:cNvSpPr txBox="1"/>
          <p:nvPr/>
        </p:nvSpPr>
        <p:spPr>
          <a:xfrm>
            <a:off x="2976748" y="1341911"/>
            <a:ext cx="420188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FF0000"/>
                </a:solidFill>
              </a:rPr>
              <a:t>4d</a:t>
            </a:r>
            <a:r>
              <a:rPr lang="fr-FR" sz="4400" dirty="0"/>
              <a:t> </a:t>
            </a:r>
            <a:r>
              <a:rPr lang="fr-FR" sz="4400" dirty="0">
                <a:solidFill>
                  <a:srgbClr val="0070C0"/>
                </a:solidFill>
              </a:rPr>
              <a:t>13u</a:t>
            </a:r>
            <a:r>
              <a:rPr lang="fr-FR" sz="4400" dirty="0"/>
              <a:t> = …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AE12024-4F78-0238-BB99-2456B8C9FE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6474" y="2578286"/>
            <a:ext cx="495369" cy="476316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92522583-704C-5A29-4FB0-ACC2070000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052" y="2312434"/>
            <a:ext cx="495369" cy="3372321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C0483D82-0157-97F0-A521-E082C0B1E4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1005" y="2312433"/>
            <a:ext cx="495369" cy="3372321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2A1DCFF-D3CF-9345-2CB9-5A98C360FF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6958" y="2312432"/>
            <a:ext cx="495369" cy="3372321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8675D1E9-BFED-52A9-1A16-F791AEA4B4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2911" y="2312432"/>
            <a:ext cx="495369" cy="3372321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33B7CC0F-DAFC-CB75-7BB2-5D5A3B1C07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6473" y="3054602"/>
            <a:ext cx="495369" cy="476316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F17AB1F5-F509-9FD2-8078-ED11A1549D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4444" y="3530918"/>
            <a:ext cx="495369" cy="476316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A6DE03A6-469F-DCDC-95BC-F4CDDEAF7C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4444" y="4032175"/>
            <a:ext cx="495369" cy="476316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E16784C0-BEB0-1D33-DB58-B6B0537237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2415" y="4508491"/>
            <a:ext cx="495369" cy="476316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44DAC511-E1E9-C721-59D1-DADB9487F1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0760" y="2578286"/>
            <a:ext cx="495369" cy="476316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5DE6C7DF-B9A0-54B5-B78B-A484CC3925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0759" y="3054602"/>
            <a:ext cx="495369" cy="476316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BB3C30CE-361E-25B8-3F6F-3FAC8C902F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8730" y="3530918"/>
            <a:ext cx="495369" cy="476316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E513968B-8125-D210-EA2B-72C6C5A48A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8730" y="4032175"/>
            <a:ext cx="495369" cy="476316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C20DD0D9-8FC0-45A8-89C1-6A36294A47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6701" y="4508491"/>
            <a:ext cx="495369" cy="476316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B68BD469-BEAF-7D1C-E2C1-A3CEF0F2C3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1919" y="3054602"/>
            <a:ext cx="495369" cy="476316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1008F598-BB68-E1F8-33E3-EB47BF1562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1919" y="3555859"/>
            <a:ext cx="495369" cy="476316"/>
          </a:xfrm>
          <a:prstGeom prst="rect">
            <a:avLst/>
          </a:prstGeom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30749F4E-F0DA-6B95-F22B-DE8683908A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9890" y="4032175"/>
            <a:ext cx="495369" cy="476316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C57F1D64-178D-D310-670B-66672763946B}"/>
              </a:ext>
            </a:extLst>
          </p:cNvPr>
          <p:cNvSpPr txBox="1"/>
          <p:nvPr/>
        </p:nvSpPr>
        <p:spPr>
          <a:xfrm>
            <a:off x="7826696" y="6086104"/>
            <a:ext cx="110105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EXEMPLE</a:t>
            </a:r>
          </a:p>
        </p:txBody>
      </p:sp>
    </p:spTree>
    <p:extLst>
      <p:ext uri="{BB962C8B-B14F-4D97-AF65-F5344CB8AC3E}">
        <p14:creationId xmlns:p14="http://schemas.microsoft.com/office/powerpoint/2010/main" val="406538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Exemple</a:t>
            </a:r>
          </a:p>
        </p:txBody>
      </p:sp>
      <p:sp>
        <p:nvSpPr>
          <p:cNvPr id="4" name="ZoneTexte 3">
            <a:extLst>
              <a:ext uri="{FF2B5EF4-FFF2-40B4-BE49-F238E27FC236}">
                <a16:creationId xmlns:a16="http://schemas.microsoft.com/office/drawing/2014/main" id="{118B941A-935E-3403-E051-E3449398F3CE}"/>
              </a:ext>
            </a:extLst>
          </p:cNvPr>
          <p:cNvSpPr txBox="1"/>
          <p:nvPr/>
        </p:nvSpPr>
        <p:spPr>
          <a:xfrm>
            <a:off x="2976748" y="1341911"/>
            <a:ext cx="38911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/>
              <a:t>4d 13u = …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41E38AF7-35B4-D374-7CFA-DED809B85CB3}"/>
              </a:ext>
            </a:extLst>
          </p:cNvPr>
          <p:cNvSpPr txBox="1"/>
          <p:nvPr/>
        </p:nvSpPr>
        <p:spPr>
          <a:xfrm>
            <a:off x="2976748" y="1341911"/>
            <a:ext cx="420188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FF0000"/>
                </a:solidFill>
              </a:rPr>
              <a:t>4d</a:t>
            </a:r>
            <a:r>
              <a:rPr lang="fr-FR" sz="4400" dirty="0"/>
              <a:t> </a:t>
            </a:r>
            <a:r>
              <a:rPr lang="fr-FR" sz="4400" dirty="0">
                <a:solidFill>
                  <a:srgbClr val="0070C0"/>
                </a:solidFill>
              </a:rPr>
              <a:t>13u</a:t>
            </a:r>
            <a:r>
              <a:rPr lang="fr-FR" sz="4400" dirty="0"/>
              <a:t> = …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0AE12024-4F78-0238-BB99-2456B8C9FE0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6474" y="2578286"/>
            <a:ext cx="495369" cy="476316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92522583-704C-5A29-4FB0-ACC2070000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052" y="2312434"/>
            <a:ext cx="495369" cy="3372321"/>
          </a:xfrm>
          <a:prstGeom prst="rect">
            <a:avLst/>
          </a:prstGeom>
        </p:spPr>
      </p:pic>
      <p:pic>
        <p:nvPicPr>
          <p:cNvPr id="11" name="Image 10">
            <a:extLst>
              <a:ext uri="{FF2B5EF4-FFF2-40B4-BE49-F238E27FC236}">
                <a16:creationId xmlns:a16="http://schemas.microsoft.com/office/drawing/2014/main" id="{C0483D82-0157-97F0-A521-E082C0B1E4C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1005" y="2312433"/>
            <a:ext cx="495369" cy="3372321"/>
          </a:xfrm>
          <a:prstGeom prst="rect">
            <a:avLst/>
          </a:prstGeom>
        </p:spPr>
      </p:pic>
      <p:pic>
        <p:nvPicPr>
          <p:cNvPr id="12" name="Image 11">
            <a:extLst>
              <a:ext uri="{FF2B5EF4-FFF2-40B4-BE49-F238E27FC236}">
                <a16:creationId xmlns:a16="http://schemas.microsoft.com/office/drawing/2014/main" id="{F2A1DCFF-D3CF-9345-2CB9-5A98C360FFD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6958" y="2312432"/>
            <a:ext cx="495369" cy="3372321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8675D1E9-BFED-52A9-1A16-F791AEA4B49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02911" y="2312432"/>
            <a:ext cx="495369" cy="3372321"/>
          </a:xfrm>
          <a:prstGeom prst="rect">
            <a:avLst/>
          </a:prstGeom>
        </p:spPr>
      </p:pic>
      <p:pic>
        <p:nvPicPr>
          <p:cNvPr id="14" name="Image 13">
            <a:extLst>
              <a:ext uri="{FF2B5EF4-FFF2-40B4-BE49-F238E27FC236}">
                <a16:creationId xmlns:a16="http://schemas.microsoft.com/office/drawing/2014/main" id="{33B7CC0F-DAFC-CB75-7BB2-5D5A3B1C073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6473" y="3054602"/>
            <a:ext cx="495369" cy="476316"/>
          </a:xfrm>
          <a:prstGeom prst="rect">
            <a:avLst/>
          </a:prstGeom>
        </p:spPr>
      </p:pic>
      <p:pic>
        <p:nvPicPr>
          <p:cNvPr id="15" name="Image 14">
            <a:extLst>
              <a:ext uri="{FF2B5EF4-FFF2-40B4-BE49-F238E27FC236}">
                <a16:creationId xmlns:a16="http://schemas.microsoft.com/office/drawing/2014/main" id="{F17AB1F5-F509-9FD2-8078-ED11A1549DC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4444" y="3530918"/>
            <a:ext cx="495369" cy="476316"/>
          </a:xfrm>
          <a:prstGeom prst="rect">
            <a:avLst/>
          </a:prstGeom>
        </p:spPr>
      </p:pic>
      <p:pic>
        <p:nvPicPr>
          <p:cNvPr id="16" name="Image 15">
            <a:extLst>
              <a:ext uri="{FF2B5EF4-FFF2-40B4-BE49-F238E27FC236}">
                <a16:creationId xmlns:a16="http://schemas.microsoft.com/office/drawing/2014/main" id="{A6DE03A6-469F-DCDC-95BC-F4CDDEAF7C3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4444" y="4032175"/>
            <a:ext cx="495369" cy="476316"/>
          </a:xfrm>
          <a:prstGeom prst="rect">
            <a:avLst/>
          </a:prstGeom>
        </p:spPr>
      </p:pic>
      <p:pic>
        <p:nvPicPr>
          <p:cNvPr id="17" name="Image 16">
            <a:extLst>
              <a:ext uri="{FF2B5EF4-FFF2-40B4-BE49-F238E27FC236}">
                <a16:creationId xmlns:a16="http://schemas.microsoft.com/office/drawing/2014/main" id="{E16784C0-BEB0-1D33-DB58-B6B0537237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92415" y="4508491"/>
            <a:ext cx="495369" cy="476316"/>
          </a:xfrm>
          <a:prstGeom prst="rect">
            <a:avLst/>
          </a:prstGeom>
        </p:spPr>
      </p:pic>
      <p:pic>
        <p:nvPicPr>
          <p:cNvPr id="18" name="Image 17">
            <a:extLst>
              <a:ext uri="{FF2B5EF4-FFF2-40B4-BE49-F238E27FC236}">
                <a16:creationId xmlns:a16="http://schemas.microsoft.com/office/drawing/2014/main" id="{44DAC511-E1E9-C721-59D1-DADB9487F1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0760" y="2578286"/>
            <a:ext cx="495369" cy="476316"/>
          </a:xfrm>
          <a:prstGeom prst="rect">
            <a:avLst/>
          </a:prstGeom>
        </p:spPr>
      </p:pic>
      <p:pic>
        <p:nvPicPr>
          <p:cNvPr id="19" name="Image 18">
            <a:extLst>
              <a:ext uri="{FF2B5EF4-FFF2-40B4-BE49-F238E27FC236}">
                <a16:creationId xmlns:a16="http://schemas.microsoft.com/office/drawing/2014/main" id="{5DE6C7DF-B9A0-54B5-B78B-A484CC3925C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0759" y="3054602"/>
            <a:ext cx="495369" cy="476316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BB3C30CE-361E-25B8-3F6F-3FAC8C902FA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8730" y="3530918"/>
            <a:ext cx="495369" cy="476316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E513968B-8125-D210-EA2B-72C6C5A48AF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8730" y="4032175"/>
            <a:ext cx="495369" cy="476316"/>
          </a:xfrm>
          <a:prstGeom prst="rect">
            <a:avLst/>
          </a:prstGeom>
        </p:spPr>
      </p:pic>
      <p:pic>
        <p:nvPicPr>
          <p:cNvPr id="23" name="Image 22">
            <a:extLst>
              <a:ext uri="{FF2B5EF4-FFF2-40B4-BE49-F238E27FC236}">
                <a16:creationId xmlns:a16="http://schemas.microsoft.com/office/drawing/2014/main" id="{C20DD0D9-8FC0-45A8-89C1-6A36294A477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36701" y="4508491"/>
            <a:ext cx="495369" cy="476316"/>
          </a:xfrm>
          <a:prstGeom prst="rect">
            <a:avLst/>
          </a:prstGeom>
        </p:spPr>
      </p:pic>
      <p:pic>
        <p:nvPicPr>
          <p:cNvPr id="27" name="Image 26">
            <a:extLst>
              <a:ext uri="{FF2B5EF4-FFF2-40B4-BE49-F238E27FC236}">
                <a16:creationId xmlns:a16="http://schemas.microsoft.com/office/drawing/2014/main" id="{B68BD469-BEAF-7D1C-E2C1-A3CEF0F2C3F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1919" y="3054602"/>
            <a:ext cx="495369" cy="476316"/>
          </a:xfrm>
          <a:prstGeom prst="rect">
            <a:avLst/>
          </a:prstGeom>
        </p:spPr>
      </p:pic>
      <p:pic>
        <p:nvPicPr>
          <p:cNvPr id="28" name="Image 27">
            <a:extLst>
              <a:ext uri="{FF2B5EF4-FFF2-40B4-BE49-F238E27FC236}">
                <a16:creationId xmlns:a16="http://schemas.microsoft.com/office/drawing/2014/main" id="{1008F598-BB68-E1F8-33E3-EB47BF1562F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1919" y="3555859"/>
            <a:ext cx="495369" cy="476316"/>
          </a:xfrm>
          <a:prstGeom prst="rect">
            <a:avLst/>
          </a:prstGeom>
        </p:spPr>
      </p:pic>
      <p:pic>
        <p:nvPicPr>
          <p:cNvPr id="29" name="Image 28">
            <a:extLst>
              <a:ext uri="{FF2B5EF4-FFF2-40B4-BE49-F238E27FC236}">
                <a16:creationId xmlns:a16="http://schemas.microsoft.com/office/drawing/2014/main" id="{30749F4E-F0DA-6B95-F22B-DE8683908A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9890" y="4032175"/>
            <a:ext cx="495369" cy="476316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354D4734-80C7-1553-D1F5-E8783F24259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44595" y="2321073"/>
            <a:ext cx="495369" cy="3372321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DE4CC91A-676F-8129-33F2-2B4302FD3F7C}"/>
              </a:ext>
            </a:extLst>
          </p:cNvPr>
          <p:cNvSpPr txBox="1"/>
          <p:nvPr/>
        </p:nvSpPr>
        <p:spPr>
          <a:xfrm>
            <a:off x="5077691" y="1376234"/>
            <a:ext cx="1010392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400" dirty="0">
                <a:solidFill>
                  <a:srgbClr val="FF0000"/>
                </a:solidFill>
              </a:rPr>
              <a:t>50</a:t>
            </a:r>
            <a:endParaRPr lang="fr-FR" sz="4400" dirty="0"/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2777C713-FFB7-3912-C5BD-1FE6D9872589}"/>
              </a:ext>
            </a:extLst>
          </p:cNvPr>
          <p:cNvSpPr txBox="1"/>
          <p:nvPr/>
        </p:nvSpPr>
        <p:spPr>
          <a:xfrm>
            <a:off x="5741155" y="1376234"/>
            <a:ext cx="940693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400" dirty="0"/>
              <a:t>+</a:t>
            </a:r>
            <a:r>
              <a:rPr lang="fr-FR" sz="4400" dirty="0">
                <a:solidFill>
                  <a:srgbClr val="0070C0"/>
                </a:solidFill>
              </a:rPr>
              <a:t>3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A4089957-7EFF-72FA-2EC2-894CDCB89BB7}"/>
              </a:ext>
            </a:extLst>
          </p:cNvPr>
          <p:cNvSpPr txBox="1"/>
          <p:nvPr/>
        </p:nvSpPr>
        <p:spPr>
          <a:xfrm>
            <a:off x="6420028" y="1376234"/>
            <a:ext cx="1333996" cy="76944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FR" sz="4400" dirty="0"/>
              <a:t>=</a:t>
            </a:r>
            <a:r>
              <a:rPr lang="fr-FR" sz="4400" dirty="0">
                <a:solidFill>
                  <a:srgbClr val="FF0000"/>
                </a:solidFill>
              </a:rPr>
              <a:t>5</a:t>
            </a:r>
            <a:r>
              <a:rPr lang="fr-FR" sz="4400" dirty="0">
                <a:solidFill>
                  <a:srgbClr val="0070C0"/>
                </a:solidFill>
              </a:rPr>
              <a:t>3</a:t>
            </a:r>
          </a:p>
        </p:txBody>
      </p:sp>
      <p:sp>
        <p:nvSpPr>
          <p:cNvPr id="25" name="ZoneTexte 24">
            <a:extLst>
              <a:ext uri="{FF2B5EF4-FFF2-40B4-BE49-F238E27FC236}">
                <a16:creationId xmlns:a16="http://schemas.microsoft.com/office/drawing/2014/main" id="{14C62956-C73C-B31C-B19A-5CFB0B229196}"/>
              </a:ext>
            </a:extLst>
          </p:cNvPr>
          <p:cNvSpPr txBox="1"/>
          <p:nvPr/>
        </p:nvSpPr>
        <p:spPr>
          <a:xfrm>
            <a:off x="7826696" y="6086104"/>
            <a:ext cx="110105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FR" sz="1400" dirty="0">
                <a:latin typeface="Arial" panose="020B0604020202020204" pitchFamily="34" charset="0"/>
                <a:cs typeface="Arial" panose="020B0604020202020204" pitchFamily="34" charset="0"/>
              </a:rPr>
              <a:t>EXEMPLE</a:t>
            </a:r>
          </a:p>
        </p:txBody>
      </p:sp>
    </p:spTree>
    <p:extLst>
      <p:ext uri="{BB962C8B-B14F-4D97-AF65-F5344CB8AC3E}">
        <p14:creationId xmlns:p14="http://schemas.microsoft.com/office/powerpoint/2010/main" val="707729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3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Exercice : recopie et complète dans le cahier.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DE678E53-BC74-C204-BFA3-6AAAD325CB40}"/>
              </a:ext>
            </a:extLst>
          </p:cNvPr>
          <p:cNvSpPr txBox="1"/>
          <p:nvPr/>
        </p:nvSpPr>
        <p:spPr>
          <a:xfrm>
            <a:off x="1749630" y="1171697"/>
            <a:ext cx="6175169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4400" dirty="0"/>
              <a:t>3d  14u = … + … = …</a:t>
            </a:r>
          </a:p>
          <a:p>
            <a:pPr>
              <a:lnSpc>
                <a:spcPct val="150000"/>
              </a:lnSpc>
            </a:pPr>
            <a:r>
              <a:rPr lang="fr-FR" sz="4400" dirty="0"/>
              <a:t>1d  17u = … + … = …</a:t>
            </a:r>
          </a:p>
          <a:p>
            <a:pPr>
              <a:lnSpc>
                <a:spcPct val="150000"/>
              </a:lnSpc>
            </a:pPr>
            <a:r>
              <a:rPr lang="fr-FR" sz="4400" dirty="0"/>
              <a:t>2d  18u = … + … = …</a:t>
            </a:r>
          </a:p>
          <a:p>
            <a:pPr>
              <a:lnSpc>
                <a:spcPct val="150000"/>
              </a:lnSpc>
            </a:pPr>
            <a:r>
              <a:rPr lang="fr-FR" sz="4400" dirty="0"/>
              <a:t>4d  15u = … + … = …</a:t>
            </a:r>
          </a:p>
          <a:p>
            <a:pPr>
              <a:lnSpc>
                <a:spcPct val="150000"/>
              </a:lnSpc>
            </a:pPr>
            <a:r>
              <a:rPr lang="fr-FR" sz="4400" dirty="0"/>
              <a:t>4d  21u = … + … = …</a:t>
            </a:r>
          </a:p>
          <a:p>
            <a:endParaRPr lang="fr-FR" sz="44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B443B82-EDD9-5BEF-AFF9-354FD66B562F}"/>
              </a:ext>
            </a:extLst>
          </p:cNvPr>
          <p:cNvSpPr/>
          <p:nvPr/>
        </p:nvSpPr>
        <p:spPr>
          <a:xfrm>
            <a:off x="1017318" y="1472826"/>
            <a:ext cx="605642" cy="67293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/>
              <a:t>1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C51B0A4-C360-D507-DDAA-2F89685EDFF7}"/>
              </a:ext>
            </a:extLst>
          </p:cNvPr>
          <p:cNvSpPr/>
          <p:nvPr/>
        </p:nvSpPr>
        <p:spPr>
          <a:xfrm>
            <a:off x="1017318" y="2511916"/>
            <a:ext cx="605642" cy="67293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/>
              <a:t>2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3702A3E-EF6A-05E2-91DE-C1A5AF037EB4}"/>
              </a:ext>
            </a:extLst>
          </p:cNvPr>
          <p:cNvSpPr/>
          <p:nvPr/>
        </p:nvSpPr>
        <p:spPr>
          <a:xfrm>
            <a:off x="1017318" y="3551006"/>
            <a:ext cx="605642" cy="67293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/>
              <a:t>3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4712726-8600-5879-06B4-14E47CF5F678}"/>
              </a:ext>
            </a:extLst>
          </p:cNvPr>
          <p:cNvSpPr/>
          <p:nvPr/>
        </p:nvSpPr>
        <p:spPr>
          <a:xfrm>
            <a:off x="1017318" y="4590096"/>
            <a:ext cx="605642" cy="67293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/>
              <a:t>4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C58EBFD-AB60-9AAC-551F-4382804FCFE6}"/>
              </a:ext>
            </a:extLst>
          </p:cNvPr>
          <p:cNvSpPr/>
          <p:nvPr/>
        </p:nvSpPr>
        <p:spPr>
          <a:xfrm>
            <a:off x="1017318" y="5629186"/>
            <a:ext cx="605642" cy="67293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213691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CCE3FDB-41CB-406B-9D69-4EB2F6238CB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AB9D3C3-50A4-8586-5EC1-A712CA241F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353D113B-8A2B-F7D7-CD22-E7E572DB2708}"/>
              </a:ext>
            </a:extLst>
          </p:cNvPr>
          <p:cNvSpPr txBox="1"/>
          <p:nvPr/>
        </p:nvSpPr>
        <p:spPr>
          <a:xfrm>
            <a:off x="1749630" y="1171697"/>
            <a:ext cx="6175169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4400" dirty="0"/>
              <a:t>3d  14u = </a:t>
            </a:r>
            <a:r>
              <a:rPr lang="fr-FR" sz="4400" dirty="0">
                <a:solidFill>
                  <a:srgbClr val="00B050"/>
                </a:solidFill>
              </a:rPr>
              <a:t>30</a:t>
            </a:r>
            <a:r>
              <a:rPr lang="fr-FR" sz="4400" dirty="0"/>
              <a:t> + </a:t>
            </a:r>
            <a:r>
              <a:rPr lang="fr-FR" sz="4400" dirty="0">
                <a:solidFill>
                  <a:srgbClr val="00B050"/>
                </a:solidFill>
              </a:rPr>
              <a:t>14</a:t>
            </a:r>
            <a:r>
              <a:rPr lang="fr-FR" sz="4400" dirty="0"/>
              <a:t> = </a:t>
            </a:r>
            <a:r>
              <a:rPr lang="fr-FR" sz="4400" dirty="0">
                <a:solidFill>
                  <a:srgbClr val="00B050"/>
                </a:solidFill>
              </a:rPr>
              <a:t>44</a:t>
            </a:r>
          </a:p>
          <a:p>
            <a:pPr>
              <a:lnSpc>
                <a:spcPct val="150000"/>
              </a:lnSpc>
            </a:pPr>
            <a:r>
              <a:rPr lang="fr-FR" sz="4400" dirty="0"/>
              <a:t>1d  17u = </a:t>
            </a:r>
            <a:r>
              <a:rPr lang="fr-FR" sz="4400" dirty="0">
                <a:solidFill>
                  <a:srgbClr val="00B050"/>
                </a:solidFill>
              </a:rPr>
              <a:t>10</a:t>
            </a:r>
            <a:r>
              <a:rPr lang="fr-FR" sz="4400" dirty="0"/>
              <a:t> + </a:t>
            </a:r>
            <a:r>
              <a:rPr lang="fr-FR" sz="4400" dirty="0">
                <a:solidFill>
                  <a:srgbClr val="00B050"/>
                </a:solidFill>
              </a:rPr>
              <a:t>17</a:t>
            </a:r>
            <a:r>
              <a:rPr lang="fr-FR" sz="4400" dirty="0"/>
              <a:t> = </a:t>
            </a:r>
            <a:r>
              <a:rPr lang="fr-FR" sz="4400" dirty="0">
                <a:solidFill>
                  <a:srgbClr val="00B050"/>
                </a:solidFill>
              </a:rPr>
              <a:t>27</a:t>
            </a:r>
          </a:p>
          <a:p>
            <a:pPr>
              <a:lnSpc>
                <a:spcPct val="150000"/>
              </a:lnSpc>
            </a:pPr>
            <a:r>
              <a:rPr lang="fr-FR" sz="4400" dirty="0"/>
              <a:t>2d  18u = </a:t>
            </a:r>
            <a:r>
              <a:rPr lang="fr-FR" sz="4400" dirty="0">
                <a:solidFill>
                  <a:srgbClr val="00B050"/>
                </a:solidFill>
              </a:rPr>
              <a:t>20</a:t>
            </a:r>
            <a:r>
              <a:rPr lang="fr-FR" sz="4400" dirty="0"/>
              <a:t> + </a:t>
            </a:r>
            <a:r>
              <a:rPr lang="fr-FR" sz="4400" dirty="0">
                <a:solidFill>
                  <a:srgbClr val="00B050"/>
                </a:solidFill>
              </a:rPr>
              <a:t>18</a:t>
            </a:r>
            <a:r>
              <a:rPr lang="fr-FR" sz="4400" dirty="0"/>
              <a:t> = </a:t>
            </a:r>
            <a:r>
              <a:rPr lang="fr-FR" sz="4400" dirty="0">
                <a:solidFill>
                  <a:srgbClr val="00B050"/>
                </a:solidFill>
              </a:rPr>
              <a:t>38</a:t>
            </a:r>
          </a:p>
          <a:p>
            <a:pPr>
              <a:lnSpc>
                <a:spcPct val="150000"/>
              </a:lnSpc>
            </a:pPr>
            <a:r>
              <a:rPr lang="fr-FR" sz="4400" dirty="0"/>
              <a:t>4d  15u = </a:t>
            </a:r>
            <a:r>
              <a:rPr lang="fr-FR" sz="4400" dirty="0">
                <a:solidFill>
                  <a:srgbClr val="00B050"/>
                </a:solidFill>
              </a:rPr>
              <a:t>40</a:t>
            </a:r>
            <a:r>
              <a:rPr lang="fr-FR" sz="4400" dirty="0"/>
              <a:t> + </a:t>
            </a:r>
            <a:r>
              <a:rPr lang="fr-FR" sz="4400" dirty="0">
                <a:solidFill>
                  <a:srgbClr val="00B050"/>
                </a:solidFill>
              </a:rPr>
              <a:t>15</a:t>
            </a:r>
            <a:r>
              <a:rPr lang="fr-FR" sz="4400" dirty="0"/>
              <a:t> = </a:t>
            </a:r>
            <a:r>
              <a:rPr lang="fr-FR" sz="4400" dirty="0">
                <a:solidFill>
                  <a:srgbClr val="00B050"/>
                </a:solidFill>
              </a:rPr>
              <a:t>55</a:t>
            </a:r>
          </a:p>
          <a:p>
            <a:pPr>
              <a:lnSpc>
                <a:spcPct val="150000"/>
              </a:lnSpc>
            </a:pPr>
            <a:r>
              <a:rPr lang="fr-FR" sz="4400" dirty="0"/>
              <a:t>4d  21u = </a:t>
            </a:r>
            <a:r>
              <a:rPr lang="fr-FR" sz="4400" dirty="0">
                <a:solidFill>
                  <a:srgbClr val="00B050"/>
                </a:solidFill>
              </a:rPr>
              <a:t>40</a:t>
            </a:r>
            <a:r>
              <a:rPr lang="fr-FR" sz="4400" dirty="0"/>
              <a:t> + </a:t>
            </a:r>
            <a:r>
              <a:rPr lang="fr-FR" sz="4400" dirty="0">
                <a:solidFill>
                  <a:srgbClr val="00B050"/>
                </a:solidFill>
              </a:rPr>
              <a:t>21</a:t>
            </a:r>
            <a:r>
              <a:rPr lang="fr-FR" sz="4400" dirty="0"/>
              <a:t> = </a:t>
            </a:r>
            <a:r>
              <a:rPr lang="fr-FR" sz="4400" dirty="0">
                <a:solidFill>
                  <a:srgbClr val="00B050"/>
                </a:solidFill>
              </a:rPr>
              <a:t>61</a:t>
            </a:r>
          </a:p>
          <a:p>
            <a:endParaRPr lang="fr-FR" sz="44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85F6F91E-A35C-5FE3-CFE0-51C7AE43E6CE}"/>
              </a:ext>
            </a:extLst>
          </p:cNvPr>
          <p:cNvSpPr/>
          <p:nvPr/>
        </p:nvSpPr>
        <p:spPr>
          <a:xfrm>
            <a:off x="1017318" y="1472826"/>
            <a:ext cx="605642" cy="67293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/>
              <a:t>1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9A81CF8-E1B0-2074-B15E-21D7A283F1DD}"/>
              </a:ext>
            </a:extLst>
          </p:cNvPr>
          <p:cNvSpPr/>
          <p:nvPr/>
        </p:nvSpPr>
        <p:spPr>
          <a:xfrm>
            <a:off x="1017318" y="2511916"/>
            <a:ext cx="605642" cy="67293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/>
              <a:t>2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F106ADB-5311-0498-234D-D1CFC3C22C09}"/>
              </a:ext>
            </a:extLst>
          </p:cNvPr>
          <p:cNvSpPr/>
          <p:nvPr/>
        </p:nvSpPr>
        <p:spPr>
          <a:xfrm>
            <a:off x="1017318" y="3551006"/>
            <a:ext cx="605642" cy="67293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/>
              <a:t>3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D5295F0-A916-31BB-4915-8DE76BE2C02E}"/>
              </a:ext>
            </a:extLst>
          </p:cNvPr>
          <p:cNvSpPr/>
          <p:nvPr/>
        </p:nvSpPr>
        <p:spPr>
          <a:xfrm>
            <a:off x="1017318" y="4590096"/>
            <a:ext cx="605642" cy="67293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/>
              <a:t>4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C228613-5837-514E-9C26-5E0F0FAA8906}"/>
              </a:ext>
            </a:extLst>
          </p:cNvPr>
          <p:cNvSpPr/>
          <p:nvPr/>
        </p:nvSpPr>
        <p:spPr>
          <a:xfrm>
            <a:off x="1017318" y="5629186"/>
            <a:ext cx="605642" cy="67293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b="1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218679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1234</TotalTime>
  <Words>140</Words>
  <Application>Microsoft Office PowerPoint</Application>
  <PresentationFormat>Affichage à l'écran (4:3)</PresentationFormat>
  <Paragraphs>36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1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J’observe.</vt:lpstr>
      <vt:lpstr>Exemple</vt:lpstr>
      <vt:lpstr>Exercice : recopie et complète dans le cahier.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Marie DE NICOLO</cp:lastModifiedBy>
  <cp:revision>39</cp:revision>
  <dcterms:created xsi:type="dcterms:W3CDTF">2023-02-07T14:55:57Z</dcterms:created>
  <dcterms:modified xsi:type="dcterms:W3CDTF">2025-08-12T15:40:30Z</dcterms:modified>
</cp:coreProperties>
</file>